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8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51"/>
    <p:restoredTop sz="93571"/>
  </p:normalViewPr>
  <p:slideViewPr>
    <p:cSldViewPr snapToGrid="0" snapToObjects="1">
      <p:cViewPr varScale="1">
        <p:scale>
          <a:sx n="60" d="100"/>
          <a:sy n="60" d="100"/>
        </p:scale>
        <p:origin x="176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7ACFCD8-F71E-2244-943C-B4181626239D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46E4D48-85D7-A74D-9CE7-E63092DF8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82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FCD8-F71E-2244-943C-B4181626239D}" type="datetimeFigureOut">
              <a:rPr lang="en-US" smtClean="0"/>
              <a:t>8/22/16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4D48-85D7-A74D-9CE7-E63092DF8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54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7ACFCD8-F71E-2244-943C-B4181626239D}" type="datetimeFigureOut">
              <a:rPr lang="en-US" smtClean="0"/>
              <a:t>8/22/16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46E4D48-85D7-A74D-9CE7-E63092DF8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6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7ACFCD8-F71E-2244-943C-B4181626239D}" type="datetimeFigureOut">
              <a:rPr lang="en-US" smtClean="0"/>
              <a:t>8/22/16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46E4D48-85D7-A74D-9CE7-E63092DF8F1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1736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7ACFCD8-F71E-2244-943C-B4181626239D}" type="datetimeFigureOut">
              <a:rPr lang="en-US" smtClean="0"/>
              <a:t>8/22/16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46E4D48-85D7-A74D-9CE7-E63092DF8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75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FCD8-F71E-2244-943C-B4181626239D}" type="datetimeFigureOut">
              <a:rPr lang="en-US" smtClean="0"/>
              <a:t>8/22/16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4D48-85D7-A74D-9CE7-E63092DF8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53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FCD8-F71E-2244-943C-B4181626239D}" type="datetimeFigureOut">
              <a:rPr lang="en-US" smtClean="0"/>
              <a:t>8/22/16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4D48-85D7-A74D-9CE7-E63092DF8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6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FCD8-F71E-2244-943C-B4181626239D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4D48-85D7-A74D-9CE7-E63092DF8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34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7ACFCD8-F71E-2244-943C-B4181626239D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46E4D48-85D7-A74D-9CE7-E63092DF8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9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FCD8-F71E-2244-943C-B4181626239D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4D48-85D7-A74D-9CE7-E63092DF8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6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7ACFCD8-F71E-2244-943C-B4181626239D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46E4D48-85D7-A74D-9CE7-E63092DF8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7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FCD8-F71E-2244-943C-B4181626239D}" type="datetimeFigureOut">
              <a:rPr lang="en-US" smtClean="0"/>
              <a:t>8/22/16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4D48-85D7-A74D-9CE7-E63092DF8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3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FCD8-F71E-2244-943C-B4181626239D}" type="datetimeFigureOut">
              <a:rPr lang="en-US" smtClean="0"/>
              <a:t>8/22/16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4D48-85D7-A74D-9CE7-E63092DF8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8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FCD8-F71E-2244-943C-B4181626239D}" type="datetimeFigureOut">
              <a:rPr lang="en-US" smtClean="0"/>
              <a:t>8/22/16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4D48-85D7-A74D-9CE7-E63092DF8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3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FCD8-F71E-2244-943C-B4181626239D}" type="datetimeFigureOut">
              <a:rPr lang="en-US" smtClean="0"/>
              <a:t>8/22/16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4D48-85D7-A74D-9CE7-E63092DF8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4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FCD8-F71E-2244-943C-B4181626239D}" type="datetimeFigureOut">
              <a:rPr lang="en-US" smtClean="0"/>
              <a:t>8/22/16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4D48-85D7-A74D-9CE7-E63092DF8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1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FCD8-F71E-2244-943C-B4181626239D}" type="datetimeFigureOut">
              <a:rPr lang="en-US" smtClean="0"/>
              <a:t>8/22/16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4D48-85D7-A74D-9CE7-E63092DF8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3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CFCD8-F71E-2244-943C-B4181626239D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E4D48-85D7-A74D-9CE7-E63092DF8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191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Ecology and Energy notes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5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the other 90%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Lost as heat</a:t>
            </a:r>
          </a:p>
          <a:p>
            <a:r>
              <a:rPr lang="en-US" dirty="0" smtClean="0"/>
              <a:t>Used as mechanical energy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997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pyramids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944" y="2057401"/>
            <a:ext cx="10820400" cy="4024125"/>
          </a:xfrm>
        </p:spPr>
        <p:txBody>
          <a:bodyPr/>
          <a:lstStyle/>
          <a:p>
            <a:r>
              <a:rPr lang="en-US" dirty="0" smtClean="0"/>
              <a:t>Used to represent the amount of energy available at each trophic level</a:t>
            </a:r>
          </a:p>
        </p:txBody>
      </p:sp>
    </p:spTree>
    <p:extLst>
      <p:ext uri="{BB962C8B-B14F-4D97-AF65-F5344CB8AC3E}">
        <p14:creationId xmlns:p14="http://schemas.microsoft.com/office/powerpoint/2010/main" val="1036134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8615" y="2014189"/>
            <a:ext cx="4160874" cy="3211032"/>
          </a:xfrm>
        </p:spPr>
        <p:txBody>
          <a:bodyPr>
            <a:normAutofit/>
          </a:bodyPr>
          <a:lstStyle/>
          <a:p>
            <a:r>
              <a:rPr lang="en-US" dirty="0" smtClean="0"/>
              <a:t>There is more energy available at the bottom of the pyramid, but as that energy travels up the food chain, most of it is expended as </a:t>
            </a:r>
            <a:r>
              <a:rPr lang="en-US" smtClean="0"/>
              <a:t>mechanical energy or lost as heat, so there is less available towards the top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67" y="1063256"/>
            <a:ext cx="6822286" cy="511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45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Pyramid of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represent the number of organisms available at each trophic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36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8229" y="1666622"/>
            <a:ext cx="3779874" cy="486176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There are more clovers in an ecosystem than there are snails, and more snails than thrush, and more </a:t>
            </a:r>
            <a:r>
              <a:rPr lang="en-US" dirty="0" err="1" smtClean="0"/>
              <a:t>sparrowhawk</a:t>
            </a:r>
            <a:r>
              <a:rPr lang="en-US" dirty="0" smtClean="0"/>
              <a:t> than thrush. </a:t>
            </a:r>
          </a:p>
          <a:p>
            <a:endParaRPr lang="en-US" dirty="0"/>
          </a:p>
          <a:p>
            <a:r>
              <a:rPr lang="en-US" dirty="0" smtClean="0"/>
              <a:t>The higher the consumer, the less of it there will be.</a:t>
            </a:r>
          </a:p>
          <a:p>
            <a:endParaRPr lang="en-US" dirty="0"/>
          </a:p>
          <a:p>
            <a:r>
              <a:rPr lang="en-US" dirty="0" smtClean="0"/>
              <a:t>Think: in the African Savana, there is a ton of grass, but way less lions than actual blades of grades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38685"/>
            <a:ext cx="65532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0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conservation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Animals use specific behaviors to conserve the energy they obtain so that they don’t waste any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Bears hibernates</a:t>
            </a:r>
          </a:p>
          <a:p>
            <a:pPr lvl="1"/>
            <a:r>
              <a:rPr lang="en-US" dirty="0" smtClean="0"/>
              <a:t>Cold-blooded animals only hunt at night so that they don’t waste energy trying not to overheat</a:t>
            </a:r>
          </a:p>
          <a:p>
            <a:pPr lvl="1"/>
            <a:r>
              <a:rPr lang="en-US" dirty="0" smtClean="0"/>
              <a:t>Some turtles spend cold winters hibernating in the bottom of lakes in order to save energy </a:t>
            </a:r>
          </a:p>
          <a:p>
            <a:pPr lvl="1"/>
            <a:r>
              <a:rPr lang="en-US" dirty="0" smtClean="0"/>
              <a:t>Birds can spread their wings and coast along the wind (think eagles) instead of having to flap constantly to stay afloat</a:t>
            </a:r>
          </a:p>
        </p:txBody>
      </p:sp>
    </p:spTree>
    <p:extLst>
      <p:ext uri="{BB962C8B-B14F-4D97-AF65-F5344CB8AC3E}">
        <p14:creationId xmlns:p14="http://schemas.microsoft.com/office/powerpoint/2010/main" val="172842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Ecology?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study of organisms and their relationships with each other and with the environment they live in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It all comes down to – who eats who and how is energy passed between organisms and their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76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back to 8</a:t>
            </a:r>
            <a:r>
              <a:rPr lang="en-US" baseline="30000" dirty="0" smtClean="0"/>
              <a:t>th</a:t>
            </a:r>
            <a:r>
              <a:rPr lang="en-US" dirty="0" smtClean="0"/>
              <a:t> grade! How many can you think of?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28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Mechanical: movement (like kinetic energy)</a:t>
            </a:r>
          </a:p>
          <a:p>
            <a:pPr lvl="1"/>
            <a:r>
              <a:rPr lang="en-US" dirty="0" smtClean="0"/>
              <a:t>Energy expended while running, breathing, etc.</a:t>
            </a:r>
          </a:p>
          <a:p>
            <a:endParaRPr lang="en-US" dirty="0" smtClean="0"/>
          </a:p>
          <a:p>
            <a:r>
              <a:rPr lang="en-US" dirty="0" smtClean="0"/>
              <a:t>Thermal: heat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Solar: light</a:t>
            </a:r>
          </a:p>
          <a:p>
            <a:pPr lvl="1"/>
            <a:r>
              <a:rPr lang="en-US" dirty="0" smtClean="0"/>
              <a:t>From the sun</a:t>
            </a:r>
          </a:p>
          <a:p>
            <a:endParaRPr lang="en-US" dirty="0" smtClean="0"/>
          </a:p>
          <a:p>
            <a:r>
              <a:rPr lang="en-US" dirty="0" smtClean="0"/>
              <a:t>Chemical: in chemical compounds (like nutrients)</a:t>
            </a:r>
          </a:p>
          <a:p>
            <a:pPr lvl="1"/>
            <a:r>
              <a:rPr lang="en-US" dirty="0" smtClean="0"/>
              <a:t>Food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0935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expenditure and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Energy can be conserved, transferred or used up.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Identify the type of energy in each example: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When I woke up, I ate a piece of toast. </a:t>
            </a:r>
          </a:p>
          <a:p>
            <a:pPr>
              <a:buFontTx/>
              <a:buChar char="-"/>
            </a:pPr>
            <a:r>
              <a:rPr lang="en-US" dirty="0" smtClean="0"/>
              <a:t>Then, I went for a run.</a:t>
            </a:r>
          </a:p>
          <a:p>
            <a:pPr>
              <a:buFontTx/>
              <a:buChar char="-"/>
            </a:pPr>
            <a:r>
              <a:rPr lang="en-US" dirty="0" smtClean="0"/>
              <a:t>Even though it was cold outside, I felt warm on my run.</a:t>
            </a:r>
          </a:p>
          <a:p>
            <a:pPr>
              <a:buFontTx/>
              <a:buChar char="-"/>
            </a:pPr>
            <a:r>
              <a:rPr lang="en-US" dirty="0" smtClean="0"/>
              <a:t>When I got home, I moved my plant so that it could get sunlight from the window. </a:t>
            </a:r>
          </a:p>
          <a:p>
            <a:pPr>
              <a:buFontTx/>
              <a:buChar char="-"/>
            </a:pPr>
            <a:r>
              <a:rPr lang="en-US" dirty="0" smtClean="0"/>
              <a:t>Then, I got eaten by a lion.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1835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94" y="876122"/>
            <a:ext cx="10820400" cy="4024125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2400" dirty="0"/>
              <a:t>When I woke up, I ate a piece of toast. </a:t>
            </a:r>
            <a:endParaRPr lang="en-US" sz="2400" dirty="0" smtClean="0"/>
          </a:p>
          <a:p>
            <a:pPr lvl="1">
              <a:buFontTx/>
              <a:buChar char="-"/>
            </a:pPr>
            <a:r>
              <a:rPr lang="en-US" sz="2400" dirty="0" smtClean="0"/>
              <a:t>Obtaining Chemical Energy (food)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Then, I went for a run</a:t>
            </a:r>
            <a:r>
              <a:rPr lang="en-US" sz="2400" dirty="0" smtClean="0"/>
              <a:t>.</a:t>
            </a:r>
          </a:p>
          <a:p>
            <a:pPr lvl="1">
              <a:buFontTx/>
              <a:buChar char="-"/>
            </a:pPr>
            <a:r>
              <a:rPr lang="en-US" sz="2400" dirty="0" smtClean="0"/>
              <a:t>Expending Chemical Energy</a:t>
            </a:r>
          </a:p>
          <a:p>
            <a:pPr lvl="1">
              <a:buFontTx/>
              <a:buChar char="-"/>
            </a:pPr>
            <a:r>
              <a:rPr lang="en-US" sz="2400" dirty="0" smtClean="0"/>
              <a:t>Creating Mechanical Energy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Even though it was cold outside, I felt warm on my run</a:t>
            </a:r>
            <a:r>
              <a:rPr lang="en-US" sz="2400" dirty="0" smtClean="0"/>
              <a:t>.</a:t>
            </a:r>
          </a:p>
          <a:p>
            <a:pPr lvl="1">
              <a:buFontTx/>
              <a:buChar char="-"/>
            </a:pPr>
            <a:r>
              <a:rPr lang="en-US" sz="2400" dirty="0" smtClean="0"/>
              <a:t>Expending Chemical Energy</a:t>
            </a:r>
          </a:p>
          <a:p>
            <a:pPr lvl="1">
              <a:buFontTx/>
              <a:buChar char="-"/>
            </a:pPr>
            <a:r>
              <a:rPr lang="en-US" sz="2400" dirty="0" smtClean="0"/>
              <a:t>Creating Thermal Energy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When I got home, I moved my plant so that it could get sunlight from the window. </a:t>
            </a:r>
            <a:endParaRPr lang="en-US" sz="2400" dirty="0" smtClean="0"/>
          </a:p>
          <a:p>
            <a:pPr lvl="1">
              <a:buFontTx/>
              <a:buChar char="-"/>
            </a:pPr>
            <a:r>
              <a:rPr lang="en-US" sz="2400" dirty="0" smtClean="0"/>
              <a:t>Solar Energy (for the plant)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Then, I got </a:t>
            </a:r>
            <a:r>
              <a:rPr lang="en-US" sz="2400" dirty="0" smtClean="0"/>
              <a:t>eaten </a:t>
            </a:r>
            <a:r>
              <a:rPr lang="en-US" sz="2400" dirty="0"/>
              <a:t>by a lion</a:t>
            </a:r>
            <a:r>
              <a:rPr lang="en-US" sz="2400" dirty="0" smtClean="0"/>
              <a:t>.</a:t>
            </a:r>
          </a:p>
          <a:p>
            <a:pPr lvl="1">
              <a:buFontTx/>
              <a:buChar char="-"/>
            </a:pPr>
            <a:r>
              <a:rPr lang="en-US" sz="2400" dirty="0" smtClean="0"/>
              <a:t>Transferring chemical energy (food aka me) from one organism to another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218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chains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series of steps in an ecosystem in which organisms transfer energy by eating and being eaten</a:t>
            </a:r>
          </a:p>
          <a:p>
            <a:endParaRPr lang="en-US" sz="4000" dirty="0" smtClean="0"/>
          </a:p>
          <a:p>
            <a:r>
              <a:rPr lang="en-US" sz="4000" dirty="0" smtClean="0"/>
              <a:t>Each step in a food chain is called a “trophic level”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03702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185144" y="1040820"/>
            <a:ext cx="8610600" cy="1293028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834" y="236279"/>
            <a:ext cx="4000500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7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transfer in food chains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When one organism eats another in a food chain, only 10% of the energy is passed on. </a:t>
            </a:r>
          </a:p>
          <a:p>
            <a:endParaRPr lang="en-US" sz="3000" dirty="0"/>
          </a:p>
          <a:p>
            <a:r>
              <a:rPr lang="en-US" sz="3000" dirty="0" smtClean="0"/>
              <a:t>Example: A rabbit has 2000 calories of chemical energy available in it’s body (think stored fat, muscle, tissue, etc.). If a fox eats the rabbit, how much energy does it actually gain by eating it?</a:t>
            </a:r>
          </a:p>
          <a:p>
            <a:pPr lvl="1"/>
            <a:r>
              <a:rPr lang="en-US" sz="3000" dirty="0" smtClean="0"/>
              <a:t>200 calories (2000 x .10)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3392135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1565</TotalTime>
  <Words>616</Words>
  <Application>Microsoft Macintosh PowerPoint</Application>
  <PresentationFormat>Widescreen</PresentationFormat>
  <Paragraphs>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Vapor Trail</vt:lpstr>
      <vt:lpstr>Ecology and Energy notes</vt:lpstr>
      <vt:lpstr>What is Ecology?</vt:lpstr>
      <vt:lpstr>Types of energy</vt:lpstr>
      <vt:lpstr>Types of energy</vt:lpstr>
      <vt:lpstr>Energy expenditure and transfer</vt:lpstr>
      <vt:lpstr>PowerPoint Presentation</vt:lpstr>
      <vt:lpstr>Food chains</vt:lpstr>
      <vt:lpstr>Example</vt:lpstr>
      <vt:lpstr>Energy transfer in food chains</vt:lpstr>
      <vt:lpstr>Where does the other 90% go?</vt:lpstr>
      <vt:lpstr>Energy pyramids</vt:lpstr>
      <vt:lpstr>PowerPoint Presentation</vt:lpstr>
      <vt:lpstr>Pyramid of numbers</vt:lpstr>
      <vt:lpstr>PowerPoint Presentation</vt:lpstr>
      <vt:lpstr>Energy conservation strategies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notes</dc:title>
  <dc:creator>Microsoft Office User</dc:creator>
  <cp:lastModifiedBy>Microsoft Office User</cp:lastModifiedBy>
  <cp:revision>7</cp:revision>
  <dcterms:created xsi:type="dcterms:W3CDTF">2016-08-18T15:48:00Z</dcterms:created>
  <dcterms:modified xsi:type="dcterms:W3CDTF">2016-08-22T16:22:14Z</dcterms:modified>
</cp:coreProperties>
</file>