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1"/>
  </p:notesMasterIdLst>
  <p:sldIdLst>
    <p:sldId id="257" r:id="rId2"/>
    <p:sldId id="258" r:id="rId3"/>
    <p:sldId id="256" r:id="rId4"/>
    <p:sldId id="262"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6559"/>
  </p:normalViewPr>
  <p:slideViewPr>
    <p:cSldViewPr snapToGrid="0" snapToObjects="1">
      <p:cViewPr varScale="1">
        <p:scale>
          <a:sx n="82" d="100"/>
          <a:sy n="82" d="100"/>
        </p:scale>
        <p:origin x="116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E54D9-AE9F-A547-9400-BE9955125973}" type="datetimeFigureOut">
              <a:rPr lang="en-US" smtClean="0"/>
              <a:t>1/4/17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80768-E721-3B4F-BE68-B9858210AF56}" type="slidenum">
              <a:rPr lang="en-US" smtClean="0"/>
              <a:t>‹#›</a:t>
            </a:fld>
            <a:endParaRPr lang="en-US"/>
          </a:p>
        </p:txBody>
      </p:sp>
    </p:spTree>
    <p:extLst>
      <p:ext uri="{BB962C8B-B14F-4D97-AF65-F5344CB8AC3E}">
        <p14:creationId xmlns:p14="http://schemas.microsoft.com/office/powerpoint/2010/main" val="112647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8C921D14-4D0F-A641-B625-8C08BDD5D341}" type="slidenum">
              <a:rPr lang="en-US" altLang="x-none" sz="1200"/>
              <a:pPr/>
              <a:t>4</a:t>
            </a:fld>
            <a:endParaRPr lang="en-US" altLang="x-none" sz="1200"/>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a:solidFill>
                  <a:srgbClr val="000000"/>
                </a:solidFill>
                <a:latin typeface="Lucida Grande" charset="0"/>
                <a:ea typeface="ＭＳ Ｐゴシック" charset="-128"/>
              </a:rPr>
              <a:t>A kitten born on a farm in Germany has an extra pair of ears!1 </a:t>
            </a:r>
            <a:r>
              <a:rPr lang="ja-JP" altLang="en-US" sz="1300">
                <a:solidFill>
                  <a:srgbClr val="000000"/>
                </a:solidFill>
                <a:latin typeface="Lucida Grande" charset="0"/>
                <a:ea typeface="ＭＳ Ｐゴシック" charset="-128"/>
              </a:rPr>
              <a:t>‘</a:t>
            </a:r>
            <a:r>
              <a:rPr lang="en-US" altLang="ja-JP" sz="1300">
                <a:solidFill>
                  <a:srgbClr val="000000"/>
                </a:solidFill>
                <a:latin typeface="Lucida Grande" charset="0"/>
                <a:ea typeface="ＭＳ Ｐゴシック" charset="-128"/>
              </a:rPr>
              <a:t>Lilly</a:t>
            </a:r>
            <a:r>
              <a:rPr lang="ja-JP" altLang="en-US" sz="1300">
                <a:solidFill>
                  <a:srgbClr val="000000"/>
                </a:solidFill>
                <a:latin typeface="Lucida Grande" charset="0"/>
                <a:ea typeface="ＭＳ Ｐゴシック" charset="-128"/>
              </a:rPr>
              <a:t>’</a:t>
            </a:r>
            <a:r>
              <a:rPr lang="en-US" altLang="ja-JP" sz="1300">
                <a:solidFill>
                  <a:srgbClr val="000000"/>
                </a:solidFill>
                <a:latin typeface="Lucida Grande" charset="0"/>
                <a:ea typeface="ＭＳ Ｐゴシック" charset="-128"/>
              </a:rPr>
              <a:t> is perfectly healthy. The extra ears do not hear; only her usual ears, and they hear quite normally.</a:t>
            </a:r>
            <a:endParaRPr lang="en-US" altLang="x-none" sz="1300">
              <a:solidFill>
                <a:srgbClr val="000000"/>
              </a:solidFill>
              <a:latin typeface="Lucida Grande" charset="0"/>
              <a:ea typeface="ＭＳ Ｐゴシック" charset="-128"/>
            </a:endParaRPr>
          </a:p>
        </p:txBody>
      </p:sp>
    </p:spTree>
    <p:extLst>
      <p:ext uri="{BB962C8B-B14F-4D97-AF65-F5344CB8AC3E}">
        <p14:creationId xmlns:p14="http://schemas.microsoft.com/office/powerpoint/2010/main" val="428601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4178C2EE-501D-B647-9D84-60F3B43BFDD3}" type="slidenum">
              <a:rPr lang="en-US" altLang="x-none" sz="1200"/>
              <a:pPr/>
              <a:t>5</a:t>
            </a:fld>
            <a:endParaRPr lang="en-US" altLang="x-none" sz="1200"/>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dirty="0">
                <a:solidFill>
                  <a:srgbClr val="000000"/>
                </a:solidFill>
                <a:latin typeface="Lucida Grande" charset="0"/>
                <a:ea typeface="ＭＳ Ｐゴシック" charset="-128"/>
              </a:rPr>
              <a:t>Double muscling is a trait previously described in several mammalian species including cattle and sheep and is caused by mutations in the </a:t>
            </a:r>
            <a:r>
              <a:rPr lang="en-US" altLang="x-none" sz="1300" dirty="0" err="1">
                <a:solidFill>
                  <a:srgbClr val="000000"/>
                </a:solidFill>
                <a:latin typeface="Lucida Grande" charset="0"/>
                <a:ea typeface="ＭＳ Ｐゴシック" charset="-128"/>
              </a:rPr>
              <a:t>myostatin</a:t>
            </a:r>
            <a:r>
              <a:rPr lang="en-US" altLang="x-none" sz="1300" dirty="0">
                <a:solidFill>
                  <a:srgbClr val="000000"/>
                </a:solidFill>
                <a:latin typeface="Lucida Grande" charset="0"/>
                <a:ea typeface="ＭＳ Ｐゴシック" charset="-128"/>
              </a:rPr>
              <a:t> (MSTN) gene (previously referred to as GDF8). Here we describe a new mutation in MSTN found in the whippet dog breed that results in a double-muscled phenotype known as the </a:t>
            </a:r>
            <a:r>
              <a:rPr lang="ja-JP" altLang="en-US" sz="1300" dirty="0">
                <a:solidFill>
                  <a:srgbClr val="000000"/>
                </a:solidFill>
                <a:latin typeface="Lucida Grande" charset="0"/>
                <a:ea typeface="ＭＳ Ｐゴシック" charset="-128"/>
              </a:rPr>
              <a:t>“</a:t>
            </a:r>
            <a:r>
              <a:rPr lang="en-US" altLang="ja-JP" sz="1300" dirty="0">
                <a:solidFill>
                  <a:srgbClr val="000000"/>
                </a:solidFill>
                <a:latin typeface="Lucida Grande" charset="0"/>
                <a:ea typeface="ＭＳ Ｐゴシック" charset="-128"/>
              </a:rPr>
              <a:t>bully</a:t>
            </a:r>
            <a:r>
              <a:rPr lang="ja-JP" altLang="en-US" sz="1300" dirty="0">
                <a:solidFill>
                  <a:srgbClr val="000000"/>
                </a:solidFill>
                <a:latin typeface="Lucida Grande" charset="0"/>
                <a:ea typeface="ＭＳ Ｐゴシック" charset="-128"/>
              </a:rPr>
              <a:t>”</a:t>
            </a:r>
            <a:r>
              <a:rPr lang="en-US" altLang="ja-JP" sz="1300" dirty="0">
                <a:solidFill>
                  <a:srgbClr val="000000"/>
                </a:solidFill>
                <a:latin typeface="Lucida Grande" charset="0"/>
                <a:ea typeface="ＭＳ Ｐゴシック" charset="-128"/>
              </a:rPr>
              <a:t> whippet. Individuals with this phenotype carry two copies of a two-base-pair deletion.</a:t>
            </a:r>
          </a:p>
          <a:p>
            <a:pPr eaLnBrk="1" hangingPunct="1"/>
            <a:r>
              <a:rPr lang="en-US" altLang="x-none" sz="1300" dirty="0">
                <a:solidFill>
                  <a:srgbClr val="000000"/>
                </a:solidFill>
                <a:latin typeface="Lucida Grande" charset="0"/>
                <a:ea typeface="ＭＳ Ｐゴシック" charset="-128"/>
              </a:rPr>
              <a:t> http://</a:t>
            </a:r>
            <a:r>
              <a:rPr lang="en-US" altLang="x-none" sz="1300" dirty="0" err="1">
                <a:solidFill>
                  <a:srgbClr val="000000"/>
                </a:solidFill>
                <a:latin typeface="Lucida Grande" charset="0"/>
                <a:ea typeface="ＭＳ Ｐゴシック" charset="-128"/>
              </a:rPr>
              <a:t>www.cobankopegi.com</a:t>
            </a:r>
            <a:r>
              <a:rPr lang="en-US" altLang="x-none" sz="1300" dirty="0">
                <a:solidFill>
                  <a:srgbClr val="000000"/>
                </a:solidFill>
                <a:latin typeface="Lucida Grande" charset="0"/>
                <a:ea typeface="ＭＳ Ｐゴシック" charset="-128"/>
              </a:rPr>
              <a:t>/blog/2007/06/bully-whippets-</a:t>
            </a:r>
            <a:r>
              <a:rPr lang="en-US" altLang="x-none" sz="1300" dirty="0" err="1">
                <a:solidFill>
                  <a:srgbClr val="000000"/>
                </a:solidFill>
                <a:latin typeface="Lucida Grande" charset="0"/>
                <a:ea typeface="ＭＳ Ｐゴシック" charset="-128"/>
              </a:rPr>
              <a:t>genetics.html</a:t>
            </a:r>
            <a:endParaRPr lang="en-US" altLang="x-none" sz="1300" dirty="0">
              <a:solidFill>
                <a:srgbClr val="000000"/>
              </a:solidFill>
              <a:latin typeface="Lucida Grande" charset="0"/>
              <a:ea typeface="ＭＳ Ｐゴシック" charset="-128"/>
            </a:endParaRPr>
          </a:p>
          <a:p>
            <a:pPr eaLnBrk="1" hangingPunct="1"/>
            <a:endParaRPr lang="en-US" altLang="x-none" sz="1300" dirty="0">
              <a:solidFill>
                <a:srgbClr val="000000"/>
              </a:solidFill>
              <a:latin typeface="Lucida Grande" charset="0"/>
              <a:ea typeface="ＭＳ Ｐゴシック" charset="-128"/>
            </a:endParaRPr>
          </a:p>
        </p:txBody>
      </p:sp>
    </p:spTree>
    <p:extLst>
      <p:ext uri="{BB962C8B-B14F-4D97-AF65-F5344CB8AC3E}">
        <p14:creationId xmlns:p14="http://schemas.microsoft.com/office/powerpoint/2010/main" val="10159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8CAB0A4E-D2AD-4A45-A597-264BFEBF9078}" type="slidenum">
              <a:rPr lang="en-US" altLang="x-none" sz="1200"/>
              <a:pPr/>
              <a:t>6</a:t>
            </a:fld>
            <a:endParaRPr lang="en-US" altLang="x-none" sz="1200"/>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dirty="0">
                <a:solidFill>
                  <a:srgbClr val="000000"/>
                </a:solidFill>
                <a:latin typeface="Lucida Grande" charset="0"/>
                <a:ea typeface="ＭＳ Ｐゴシック" charset="-128"/>
              </a:rPr>
              <a:t>Around one in two million lobsters is blue. </a:t>
            </a:r>
            <a:r>
              <a:rPr lang="en-US" altLang="x-none" sz="1300">
                <a:solidFill>
                  <a:srgbClr val="000000"/>
                </a:solidFill>
                <a:latin typeface="Lucida Grande" charset="0"/>
                <a:ea typeface="ＭＳ Ｐゴシック" charset="-128"/>
              </a:rPr>
              <a:t>A research study conducted by Professor Ronald Christensen at the University of Connecticut discovered that a genetic defect causes a blue lobster to produce an excessive amount of protein. </a:t>
            </a:r>
            <a:r>
              <a:rPr lang="en-US" altLang="x-none" sz="1300" dirty="0">
                <a:solidFill>
                  <a:srgbClr val="000000"/>
                </a:solidFill>
                <a:latin typeface="Lucida Grande" charset="0"/>
                <a:ea typeface="ＭＳ Ｐゴシック" charset="-128"/>
              </a:rPr>
              <a:t>The protein, and a red </a:t>
            </a:r>
            <a:r>
              <a:rPr lang="en-US" altLang="x-none" sz="1300" dirty="0" err="1">
                <a:solidFill>
                  <a:srgbClr val="000000"/>
                </a:solidFill>
                <a:latin typeface="Lucida Grande" charset="0"/>
                <a:ea typeface="ＭＳ Ｐゴシック" charset="-128"/>
              </a:rPr>
              <a:t>caratenoid</a:t>
            </a:r>
            <a:r>
              <a:rPr lang="en-US" altLang="x-none" sz="1300" dirty="0">
                <a:solidFill>
                  <a:srgbClr val="000000"/>
                </a:solidFill>
                <a:latin typeface="Lucida Grande" charset="0"/>
                <a:ea typeface="ＭＳ Ｐゴシック" charset="-128"/>
              </a:rPr>
              <a:t> molecule known as </a:t>
            </a:r>
            <a:r>
              <a:rPr lang="en-US" altLang="x-none" sz="1300" dirty="0" err="1">
                <a:solidFill>
                  <a:srgbClr val="000000"/>
                </a:solidFill>
                <a:latin typeface="Lucida Grande" charset="0"/>
                <a:ea typeface="ＭＳ Ｐゴシック" charset="-128"/>
              </a:rPr>
              <a:t>astaxanthin</a:t>
            </a:r>
            <a:r>
              <a:rPr lang="en-US" altLang="x-none" sz="1300" dirty="0">
                <a:solidFill>
                  <a:srgbClr val="000000"/>
                </a:solidFill>
                <a:latin typeface="Lucida Grande" charset="0"/>
                <a:ea typeface="ＭＳ Ｐゴシック" charset="-128"/>
              </a:rPr>
              <a:t>, combine to form a blue complex known as </a:t>
            </a:r>
            <a:r>
              <a:rPr lang="en-US" altLang="x-none" sz="1300" dirty="0" err="1">
                <a:solidFill>
                  <a:srgbClr val="000000"/>
                </a:solidFill>
                <a:latin typeface="Lucida Grande" charset="0"/>
                <a:ea typeface="ＭＳ Ｐゴシック" charset="-128"/>
              </a:rPr>
              <a:t>crustacyanin</a:t>
            </a:r>
            <a:r>
              <a:rPr lang="en-US" altLang="x-none" sz="1300" dirty="0">
                <a:solidFill>
                  <a:srgbClr val="000000"/>
                </a:solidFill>
                <a:latin typeface="Lucida Grande" charset="0"/>
                <a:ea typeface="ＭＳ Ｐゴシック" charset="-128"/>
              </a:rPr>
              <a:t>, giving the lobster its blue color.</a:t>
            </a:r>
          </a:p>
        </p:txBody>
      </p:sp>
    </p:spTree>
    <p:extLst>
      <p:ext uri="{BB962C8B-B14F-4D97-AF65-F5344CB8AC3E}">
        <p14:creationId xmlns:p14="http://schemas.microsoft.com/office/powerpoint/2010/main" val="50098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A019D555-74B0-1642-8CBC-1D0A9A9E901B}" type="slidenum">
              <a:rPr lang="en-US" altLang="x-none" sz="1200"/>
              <a:pPr/>
              <a:t>7</a:t>
            </a:fld>
            <a:endParaRPr lang="en-US" altLang="x-none" sz="1200"/>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a:solidFill>
                  <a:srgbClr val="000000"/>
                </a:solidFill>
                <a:latin typeface="Lucida Grande" charset="0"/>
                <a:ea typeface="ＭＳ Ｐゴシック" charset="-128"/>
              </a:rPr>
              <a:t>A Hairless Syrian is born completely devoid of hair. This is due to a genetic mutation that effects the epidermis (the layer of skin where the hair follicles are).</a:t>
            </a:r>
          </a:p>
          <a:p>
            <a:pPr eaLnBrk="1" hangingPunct="1"/>
            <a:r>
              <a:rPr lang="en-US" altLang="x-none" sz="1300">
                <a:solidFill>
                  <a:srgbClr val="000000"/>
                </a:solidFill>
                <a:latin typeface="Lucida Grande" charset="0"/>
                <a:ea typeface="ＭＳ Ｐゴシック" charset="-128"/>
              </a:rPr>
              <a:t>Some Hairless may have very stubby, curly white whiskers, but often lose these as they mature. </a:t>
            </a:r>
          </a:p>
          <a:p>
            <a:pPr eaLnBrk="1" hangingPunct="1"/>
            <a:endParaRPr lang="en-US" altLang="x-none" sz="1300">
              <a:solidFill>
                <a:srgbClr val="000000"/>
              </a:solidFill>
              <a:latin typeface="Lucida Grande" charset="0"/>
              <a:ea typeface="ＭＳ Ｐゴシック" charset="-128"/>
            </a:endParaRPr>
          </a:p>
          <a:p>
            <a:pPr eaLnBrk="1" hangingPunct="1"/>
            <a:r>
              <a:rPr lang="en-US" altLang="x-none" sz="1300">
                <a:solidFill>
                  <a:srgbClr val="000000"/>
                </a:solidFill>
                <a:latin typeface="Lucida Grande" charset="0"/>
                <a:ea typeface="ＭＳ Ｐゴシック" charset="-128"/>
              </a:rPr>
              <a:t>http://www.hamsterific.com/HamsterUniversity/HairlessAlienHamsters.cfm</a:t>
            </a:r>
          </a:p>
        </p:txBody>
      </p:sp>
    </p:spTree>
    <p:extLst>
      <p:ext uri="{BB962C8B-B14F-4D97-AF65-F5344CB8AC3E}">
        <p14:creationId xmlns:p14="http://schemas.microsoft.com/office/powerpoint/2010/main" val="1596346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B90C4AE9-458B-CF44-A925-BC7A5697AE8F}" type="slidenum">
              <a:rPr lang="en-US" altLang="x-none" sz="1200"/>
              <a:pPr/>
              <a:t>8</a:t>
            </a:fld>
            <a:endParaRPr lang="en-US" altLang="x-none" sz="1200"/>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a:solidFill>
                  <a:srgbClr val="000000"/>
                </a:solidFill>
                <a:latin typeface="Lucida Grande" charset="0"/>
                <a:ea typeface="ＭＳ Ｐゴシック" charset="-128"/>
              </a:rPr>
              <a:t>LEFT: This is a Japanese silky. He's got a genetic mutation that creates feathers without barbules, those little hooks that interlock and keep a feather sleek and smooth.</a:t>
            </a:r>
          </a:p>
          <a:p>
            <a:pPr eaLnBrk="1" hangingPunct="1"/>
            <a:endParaRPr lang="en-US" altLang="x-none" sz="1300">
              <a:solidFill>
                <a:srgbClr val="000000"/>
              </a:solidFill>
              <a:latin typeface="Lucida Grande" charset="0"/>
              <a:ea typeface="ＭＳ Ｐゴシック" charset="-128"/>
            </a:endParaRPr>
          </a:p>
          <a:p>
            <a:pPr eaLnBrk="1" hangingPunct="1"/>
            <a:r>
              <a:rPr lang="en-US" altLang="x-none" sz="1300">
                <a:solidFill>
                  <a:srgbClr val="000000"/>
                </a:solidFill>
                <a:latin typeface="Lucida Grande" charset="0"/>
                <a:ea typeface="ＭＳ Ｐゴシック" charset="-128"/>
              </a:rPr>
              <a:t>RIGHT: This chicken(top) &amp; bungies (Bottom) have a natural mutation called </a:t>
            </a:r>
            <a:r>
              <a:rPr lang="ja-JP" altLang="en-US" sz="1300">
                <a:solidFill>
                  <a:srgbClr val="000000"/>
                </a:solidFill>
                <a:latin typeface="Lucida Grande" charset="0"/>
                <a:ea typeface="ＭＳ Ｐゴシック" charset="-128"/>
              </a:rPr>
              <a:t>“</a:t>
            </a:r>
            <a:r>
              <a:rPr lang="en-US" altLang="ja-JP" sz="1300">
                <a:solidFill>
                  <a:srgbClr val="000000"/>
                </a:solidFill>
                <a:latin typeface="Lucida Grande" charset="0"/>
                <a:ea typeface="ＭＳ Ｐゴシック" charset="-128"/>
              </a:rPr>
              <a:t>FEATHER DUSTER</a:t>
            </a:r>
            <a:r>
              <a:rPr lang="ja-JP" altLang="en-US" sz="1300">
                <a:solidFill>
                  <a:srgbClr val="000000"/>
                </a:solidFill>
                <a:latin typeface="Lucida Grande" charset="0"/>
                <a:ea typeface="ＭＳ Ｐゴシック" charset="-128"/>
              </a:rPr>
              <a:t>”</a:t>
            </a:r>
            <a:r>
              <a:rPr lang="en-US" altLang="ja-JP" sz="1300">
                <a:solidFill>
                  <a:srgbClr val="000000"/>
                </a:solidFill>
                <a:latin typeface="Lucida Grande" charset="0"/>
                <a:ea typeface="ＭＳ Ｐゴシック" charset="-128"/>
              </a:rPr>
              <a:t> They are a very short-lived,  about 6-12 weeks. Their feathers don't stop growing.</a:t>
            </a:r>
          </a:p>
          <a:p>
            <a:pPr eaLnBrk="1" hangingPunct="1"/>
            <a:endParaRPr lang="en-US" altLang="x-none" sz="1300">
              <a:solidFill>
                <a:srgbClr val="000000"/>
              </a:solidFill>
              <a:latin typeface="Lucida Grande" charset="0"/>
              <a:ea typeface="ＭＳ Ｐゴシック" charset="-128"/>
            </a:endParaRPr>
          </a:p>
          <a:p>
            <a:pPr eaLnBrk="1" hangingPunct="1"/>
            <a:endParaRPr lang="en-US" altLang="x-none" sz="1300">
              <a:solidFill>
                <a:srgbClr val="000000"/>
              </a:solidFill>
              <a:latin typeface="Lucida Grande" charset="0"/>
              <a:ea typeface="ＭＳ Ｐゴシック" charset="-128"/>
            </a:endParaRPr>
          </a:p>
        </p:txBody>
      </p:sp>
    </p:spTree>
    <p:extLst>
      <p:ext uri="{BB962C8B-B14F-4D97-AF65-F5344CB8AC3E}">
        <p14:creationId xmlns:p14="http://schemas.microsoft.com/office/powerpoint/2010/main" val="305569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A406131-886D-6E44-8551-753D5986651D}" type="slidenum">
              <a:rPr lang="en-US" altLang="x-none" sz="1200"/>
              <a:pPr/>
              <a:t>9</a:t>
            </a:fld>
            <a:endParaRPr lang="en-US" altLang="x-none" sz="1200"/>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sz="1300">
                <a:solidFill>
                  <a:srgbClr val="000000"/>
                </a:solidFill>
                <a:latin typeface="Lucida Grande" charset="0"/>
                <a:ea typeface="ＭＳ Ｐゴシック" charset="-128"/>
              </a:rPr>
              <a:t>The white color is the result of a double recessive allele (gene) and thus the white color can only be produced by inbreeding one tiger carrying the recessive gene for the white color to another tiger carrying the same recessive gene.</a:t>
            </a:r>
          </a:p>
          <a:p>
            <a:pPr eaLnBrk="1" hangingPunct="1"/>
            <a:r>
              <a:rPr lang="en-US" altLang="x-none" sz="1300">
                <a:solidFill>
                  <a:srgbClr val="000000"/>
                </a:solidFill>
                <a:latin typeface="Lucida Grande" charset="0"/>
                <a:ea typeface="ＭＳ Ｐゴシック" charset="-128"/>
              </a:rPr>
              <a:t>This occurrs about once in every 10,000 births. That statistical approximation is based upon recorded observations in the wild of white cubs. It should be noted that the first recorded observation of a white cub was made in the mid-fifteenth century and the only wild observations of white cubs have been in Bengal tigers.</a:t>
            </a:r>
          </a:p>
          <a:p>
            <a:pPr eaLnBrk="1" hangingPunct="1"/>
            <a:r>
              <a:rPr lang="en-US" altLang="x-none" sz="1300">
                <a:solidFill>
                  <a:srgbClr val="000000"/>
                </a:solidFill>
                <a:latin typeface="Lucida Grande" charset="0"/>
                <a:ea typeface="ＭＳ Ｐゴシック" charset="-128"/>
              </a:rPr>
              <a:t>ALL white tigers are cross eyed, whether it shows or not, because the gene that causes the white coat always causes the optic nerve to be wired to the wrong side of the brain.  That is why white tigers are such a favorite of the tiger-tamer-wanabees;  they are far more dependant upon their masters.</a:t>
            </a:r>
          </a:p>
          <a:p>
            <a:pPr eaLnBrk="1" hangingPunct="1"/>
            <a:endParaRPr lang="en-US" altLang="x-none" sz="1300">
              <a:solidFill>
                <a:srgbClr val="000000"/>
              </a:solidFill>
              <a:latin typeface="Lucida Grande" charset="0"/>
              <a:ea typeface="ＭＳ Ｐゴシック" charset="-128"/>
            </a:endParaRPr>
          </a:p>
          <a:p>
            <a:pPr eaLnBrk="1" hangingPunct="1"/>
            <a:r>
              <a:rPr lang="en-US" altLang="x-none" sz="1300">
                <a:solidFill>
                  <a:srgbClr val="000000"/>
                </a:solidFill>
                <a:latin typeface="Lucida Grande" charset="0"/>
                <a:ea typeface="ＭＳ Ｐゴシック" charset="-128"/>
              </a:rPr>
              <a:t>http://www.bigcatrescue.org/cats/wild/white_tigers.htm</a:t>
            </a:r>
          </a:p>
          <a:p>
            <a:pPr eaLnBrk="1" hangingPunct="1"/>
            <a:endParaRPr lang="en-US" altLang="x-none" sz="1300">
              <a:solidFill>
                <a:srgbClr val="000000"/>
              </a:solidFill>
              <a:latin typeface="Lucida Grande" charset="0"/>
              <a:ea typeface="ＭＳ Ｐゴシック" charset="-128"/>
            </a:endParaRPr>
          </a:p>
        </p:txBody>
      </p:sp>
    </p:spTree>
    <p:extLst>
      <p:ext uri="{BB962C8B-B14F-4D97-AF65-F5344CB8AC3E}">
        <p14:creationId xmlns:p14="http://schemas.microsoft.com/office/powerpoint/2010/main" val="185963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0FB7D4A-E34A-C043-A92C-083C4C64C7EF}" type="slidenum">
              <a:rPr lang="en-US" altLang="x-none"/>
              <a:pPr/>
              <a:t>‹#›</a:t>
            </a:fld>
            <a:endParaRPr lang="en-US" altLang="x-none"/>
          </a:p>
        </p:txBody>
      </p:sp>
    </p:spTree>
    <p:extLst>
      <p:ext uri="{BB962C8B-B14F-4D97-AF65-F5344CB8AC3E}">
        <p14:creationId xmlns:p14="http://schemas.microsoft.com/office/powerpoint/2010/main" val="38590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1361F-EA90-644A-9315-FB497B7C87B0}" type="datetimeFigureOut">
              <a:rPr lang="en-US" smtClean="0"/>
              <a:t>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81361F-EA90-644A-9315-FB497B7C87B0}"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81361F-EA90-644A-9315-FB497B7C87B0}" type="datetimeFigureOut">
              <a:rPr lang="en-US" smtClean="0"/>
              <a:t>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81361F-EA90-644A-9315-FB497B7C87B0}" type="datetimeFigureOut">
              <a:rPr lang="en-US" smtClean="0"/>
              <a:t>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1361F-EA90-644A-9315-FB497B7C87B0}" type="datetimeFigureOut">
              <a:rPr lang="en-US" smtClean="0"/>
              <a:t>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1361F-EA90-644A-9315-FB497B7C87B0}"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1361F-EA90-644A-9315-FB497B7C87B0}" type="datetimeFigureOut">
              <a:rPr lang="en-US" smtClean="0"/>
              <a:t>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7705F-9B83-BF4B-B850-82D57A59FA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81361F-EA90-644A-9315-FB497B7C87B0}" type="datetimeFigureOut">
              <a:rPr lang="en-US" smtClean="0"/>
              <a:t>1/4/17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E7705F-9B83-BF4B-B850-82D57A59FA9C}" type="slidenum">
              <a:rPr lang="en-US" smtClean="0"/>
              <a:t>‹#›</a:t>
            </a:fld>
            <a:endParaRPr lang="en-US"/>
          </a:p>
        </p:txBody>
      </p:sp>
    </p:spTree>
    <p:extLst>
      <p:ext uri="{BB962C8B-B14F-4D97-AF65-F5344CB8AC3E}">
        <p14:creationId xmlns:p14="http://schemas.microsoft.com/office/powerpoint/2010/main" val="16297697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youtube.com/watch?v=ibdRm71WCN4&amp;amp;feature=related" TargetMode="External"/><Relationship Id="rId5" Type="http://schemas.openxmlformats.org/officeDocument/2006/relationships/image" Target="../media/image2.jpeg"/><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6" Type="http://schemas.openxmlformats.org/officeDocument/2006/relationships/hyperlink" Target="http://www.bigcatrescue.org/video/00186.htm" TargetMode="External"/><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Article &amp; Discuss</a:t>
            </a:r>
            <a:endParaRPr lang="en-US" dirty="0"/>
          </a:p>
        </p:txBody>
      </p:sp>
      <p:sp>
        <p:nvSpPr>
          <p:cNvPr id="3" name="Content Placeholder 2"/>
          <p:cNvSpPr>
            <a:spLocks noGrp="1"/>
          </p:cNvSpPr>
          <p:nvPr>
            <p:ph idx="1"/>
          </p:nvPr>
        </p:nvSpPr>
        <p:spPr/>
        <p:txBody>
          <a:bodyPr>
            <a:normAutofit/>
          </a:bodyPr>
          <a:lstStyle/>
          <a:p>
            <a:r>
              <a:rPr lang="en-US" sz="3000" dirty="0" smtClean="0"/>
              <a:t>Natural Selection vs. Mutation</a:t>
            </a:r>
          </a:p>
          <a:p>
            <a:r>
              <a:rPr lang="en-US" sz="3000" dirty="0" smtClean="0"/>
              <a:t>How can mutations be a good thing?</a:t>
            </a:r>
          </a:p>
          <a:p>
            <a:r>
              <a:rPr lang="en-US" sz="3000" dirty="0" smtClean="0"/>
              <a:t>How does evolution rely on mutation?</a:t>
            </a:r>
          </a:p>
          <a:p>
            <a:r>
              <a:rPr lang="en-US" sz="3000" dirty="0" smtClean="0"/>
              <a:t>“We are all mutants”</a:t>
            </a:r>
          </a:p>
          <a:p>
            <a:pPr lvl="1"/>
            <a:r>
              <a:rPr lang="en-US" sz="3000" dirty="0" smtClean="0"/>
              <a:t>True/False? </a:t>
            </a:r>
          </a:p>
          <a:p>
            <a:pPr lvl="1"/>
            <a:r>
              <a:rPr lang="en-US" sz="3000" dirty="0" smtClean="0"/>
              <a:t>Good/Bad?</a:t>
            </a:r>
          </a:p>
        </p:txBody>
      </p:sp>
    </p:spTree>
    <p:extLst>
      <p:ext uri="{BB962C8B-B14F-4D97-AF65-F5344CB8AC3E}">
        <p14:creationId xmlns:p14="http://schemas.microsoft.com/office/powerpoint/2010/main" val="81106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Notes - iPads</a:t>
            </a:r>
            <a:endParaRPr lang="en-US" dirty="0"/>
          </a:p>
        </p:txBody>
      </p:sp>
      <p:sp>
        <p:nvSpPr>
          <p:cNvPr id="3" name="Content Placeholder 2"/>
          <p:cNvSpPr>
            <a:spLocks noGrp="1"/>
          </p:cNvSpPr>
          <p:nvPr>
            <p:ph idx="1"/>
          </p:nvPr>
        </p:nvSpPr>
        <p:spPr/>
        <p:txBody>
          <a:bodyPr>
            <a:noAutofit/>
          </a:bodyPr>
          <a:lstStyle/>
          <a:p>
            <a:r>
              <a:rPr lang="en-US" sz="4500" dirty="0" smtClean="0"/>
              <a:t>Can organisms decide or choose what mutations they get?</a:t>
            </a:r>
          </a:p>
          <a:p>
            <a:r>
              <a:rPr lang="en-US" sz="4500" dirty="0" smtClean="0"/>
              <a:t>Is every mutation important?</a:t>
            </a:r>
          </a:p>
          <a:p>
            <a:r>
              <a:rPr lang="en-US" sz="4500" dirty="0" smtClean="0"/>
              <a:t>What kinds of effects can mutations have?</a:t>
            </a:r>
            <a:endParaRPr lang="en-US" sz="4500" dirty="0"/>
          </a:p>
        </p:txBody>
      </p:sp>
    </p:spTree>
    <p:extLst>
      <p:ext uri="{BB962C8B-B14F-4D97-AF65-F5344CB8AC3E}">
        <p14:creationId xmlns:p14="http://schemas.microsoft.com/office/powerpoint/2010/main" val="207201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841" y="2404534"/>
            <a:ext cx="8927162" cy="1646302"/>
          </a:xfrm>
        </p:spPr>
        <p:txBody>
          <a:bodyPr/>
          <a:lstStyle/>
          <a:p>
            <a:r>
              <a:rPr lang="en-US" dirty="0" smtClean="0"/>
              <a:t>Not All Mutations Are Bad</a:t>
            </a:r>
            <a:endParaRPr lang="en-US" dirty="0"/>
          </a:p>
        </p:txBody>
      </p:sp>
      <p:sp>
        <p:nvSpPr>
          <p:cNvPr id="3" name="Subtitle 2"/>
          <p:cNvSpPr>
            <a:spLocks noGrp="1"/>
          </p:cNvSpPr>
          <p:nvPr>
            <p:ph type="subTitle" idx="1"/>
          </p:nvPr>
        </p:nvSpPr>
        <p:spPr/>
        <p:txBody>
          <a:bodyPr/>
          <a:lstStyle/>
          <a:p>
            <a:r>
              <a:rPr lang="en-US" dirty="0" smtClean="0"/>
              <a:t>A PSA</a:t>
            </a:r>
            <a:endParaRPr lang="en-US" dirty="0"/>
          </a:p>
        </p:txBody>
      </p:sp>
    </p:spTree>
    <p:extLst>
      <p:ext uri="{BB962C8B-B14F-4D97-AF65-F5344CB8AC3E}">
        <p14:creationId xmlns:p14="http://schemas.microsoft.com/office/powerpoint/2010/main" val="1359043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8" descr="4 ear cat (lilly).jpg                                          001CDAD7Macintosh HD                   BE95C08D:"/>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3795714" y="0"/>
            <a:ext cx="6872287" cy="5486400"/>
          </a:xfrm>
          <a:noFill/>
        </p:spPr>
      </p:pic>
      <p:sp>
        <p:nvSpPr>
          <p:cNvPr id="18433" name="Rectangle 3"/>
          <p:cNvSpPr>
            <a:spLocks noGrp="1" noChangeArrowheads="1"/>
          </p:cNvSpPr>
          <p:nvPr>
            <p:ph type="title" idx="4294967295"/>
          </p:nvPr>
        </p:nvSpPr>
        <p:spPr>
          <a:xfrm>
            <a:off x="0" y="365125"/>
            <a:ext cx="10515600" cy="1325563"/>
          </a:xfrm>
        </p:spPr>
        <p:txBody>
          <a:bodyPr/>
          <a:lstStyle/>
          <a:p>
            <a:pPr eaLnBrk="1" hangingPunct="1"/>
            <a:r>
              <a:rPr lang="en-US" altLang="x-none">
                <a:ea typeface="ＭＳ Ｐゴシック" charset="-128"/>
              </a:rPr>
              <a:t>4 Ears</a:t>
            </a:r>
          </a:p>
        </p:txBody>
      </p:sp>
      <p:sp>
        <p:nvSpPr>
          <p:cNvPr id="18434" name="Rectangle 6"/>
          <p:cNvSpPr>
            <a:spLocks noChangeArrowheads="1"/>
          </p:cNvSpPr>
          <p:nvPr/>
        </p:nvSpPr>
        <p:spPr bwMode="auto">
          <a:xfrm>
            <a:off x="6080126" y="5791200"/>
            <a:ext cx="458787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x-none" sz="1300">
                <a:solidFill>
                  <a:srgbClr val="000000"/>
                </a:solidFill>
                <a:latin typeface="Lucida Grande" charset="0"/>
                <a:hlinkClick r:id="rId4"/>
              </a:rPr>
              <a:t>http://www.youtube.com/watch?v=ibdRm71WCN4&amp;amp;feature=related</a:t>
            </a:r>
            <a:endParaRPr lang="en-US" altLang="x-none" sz="1300">
              <a:solidFill>
                <a:srgbClr val="000000"/>
              </a:solidFill>
              <a:latin typeface="Lucida Grande" charset="0"/>
            </a:endParaRPr>
          </a:p>
          <a:p>
            <a:r>
              <a:rPr lang="en-US" altLang="x-none" sz="1300">
                <a:solidFill>
                  <a:srgbClr val="000000"/>
                </a:solidFill>
                <a:latin typeface="Lucida Grande" charset="0"/>
              </a:rPr>
              <a:t> Video of Lilly</a:t>
            </a:r>
          </a:p>
        </p:txBody>
      </p:sp>
      <p:pic>
        <p:nvPicPr>
          <p:cNvPr id="18436" name="Picture 9" descr="4 ears Lilly.jpg                                               001CDAD7Macintosh HD                   BE95C08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1" y="3021013"/>
            <a:ext cx="5000625"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3301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6" descr="bully Whippet 2.jpg                                            001CDAD7Macintosh HD                   BE95C08D:"/>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7681092" y="236483"/>
            <a:ext cx="3790950" cy="5486400"/>
          </a:xfrm>
        </p:spPr>
      </p:pic>
      <p:pic>
        <p:nvPicPr>
          <p:cNvPr id="22530" name="Picture 5" descr="non mutated whippet.jpg                                        001CDAD7Macintosh HD                   BE95C08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236483"/>
            <a:ext cx="50165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8" descr="Bully whippet.jpg                                              001CDAD7Macintosh HD                   BE95C08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767" y="3419256"/>
            <a:ext cx="26003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68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p:nvPr>
        </p:nvSpPr>
        <p:spPr/>
        <p:txBody>
          <a:bodyPr/>
          <a:lstStyle/>
          <a:p>
            <a:pPr eaLnBrk="1" hangingPunct="1"/>
            <a:endParaRPr lang="x-none" altLang="x-none">
              <a:ea typeface="ＭＳ Ｐゴシック" charset="-128"/>
            </a:endParaRPr>
          </a:p>
        </p:txBody>
      </p:sp>
      <p:sp>
        <p:nvSpPr>
          <p:cNvPr id="24578" name="Rectangle 3"/>
          <p:cNvSpPr>
            <a:spLocks noGrp="1" noChangeArrowheads="1"/>
          </p:cNvSpPr>
          <p:nvPr>
            <p:ph type="title" idx="4294967295"/>
          </p:nvPr>
        </p:nvSpPr>
        <p:spPr>
          <a:xfrm>
            <a:off x="152400" y="0"/>
            <a:ext cx="10515600" cy="1325563"/>
          </a:xfrm>
        </p:spPr>
        <p:txBody>
          <a:bodyPr/>
          <a:lstStyle/>
          <a:p>
            <a:pPr eaLnBrk="1" hangingPunct="1"/>
            <a:r>
              <a:rPr lang="en-US" altLang="x-none">
                <a:ea typeface="ＭＳ Ｐゴシック" charset="-128"/>
              </a:rPr>
              <a:t>Blue Lobster</a:t>
            </a:r>
          </a:p>
        </p:txBody>
      </p:sp>
      <p:pic>
        <p:nvPicPr>
          <p:cNvPr id="24579" name="Picture 4" descr="bluelob2.jpg                                                   001CDAD7Macintosh HD                   BE95C08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27906"/>
            <a:ext cx="9144000" cy="55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86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6" descr="hairlessHamster1.jpg                                           001CDAD7Macintosh HD                   BE95C08D:"/>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524000" y="1371600"/>
            <a:ext cx="4211638" cy="5486400"/>
          </a:xfrm>
        </p:spPr>
      </p:pic>
      <p:sp>
        <p:nvSpPr>
          <p:cNvPr id="31745" name="Rectangle 3"/>
          <p:cNvSpPr>
            <a:spLocks noGrp="1" noChangeArrowheads="1"/>
          </p:cNvSpPr>
          <p:nvPr>
            <p:ph type="title" idx="4294967295"/>
          </p:nvPr>
        </p:nvSpPr>
        <p:spPr>
          <a:xfrm>
            <a:off x="253207" y="388883"/>
            <a:ext cx="7772400" cy="1143000"/>
          </a:xfrm>
        </p:spPr>
        <p:txBody>
          <a:bodyPr/>
          <a:lstStyle/>
          <a:p>
            <a:pPr eaLnBrk="1" hangingPunct="1"/>
            <a:r>
              <a:rPr lang="en-US" altLang="x-none" dirty="0">
                <a:ea typeface="ＭＳ Ｐゴシック" charset="-128"/>
              </a:rPr>
              <a:t>Hairless </a:t>
            </a:r>
            <a:r>
              <a:rPr lang="en-US" altLang="x-none" dirty="0" err="1">
                <a:ea typeface="ＭＳ Ｐゴシック" charset="-128"/>
              </a:rPr>
              <a:t>Hampster</a:t>
            </a:r>
            <a:endParaRPr lang="en-US" altLang="x-none" dirty="0">
              <a:ea typeface="ＭＳ Ｐゴシック" charset="-128"/>
            </a:endParaRPr>
          </a:p>
        </p:txBody>
      </p:sp>
      <p:pic>
        <p:nvPicPr>
          <p:cNvPr id="31746" name="Picture 5" descr="hairlessHamster3.jpg                                           001CDAD7Macintosh HD                   BE95C08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3214" y="0"/>
            <a:ext cx="5284787" cy="516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3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9" descr="Big Feathers Chicken.JPG                                       001CDAD7Macintosh HD                   BE95C08D:"/>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334000" y="1"/>
            <a:ext cx="5334000" cy="5153025"/>
          </a:xfrm>
          <a:noFill/>
        </p:spPr>
      </p:pic>
      <p:sp>
        <p:nvSpPr>
          <p:cNvPr id="33793" name="Rectangle 3"/>
          <p:cNvSpPr>
            <a:spLocks noGrp="1" noChangeArrowheads="1"/>
          </p:cNvSpPr>
          <p:nvPr>
            <p:ph type="title" idx="4294967295"/>
          </p:nvPr>
        </p:nvSpPr>
        <p:spPr>
          <a:xfrm>
            <a:off x="0" y="365125"/>
            <a:ext cx="10515600" cy="1325563"/>
          </a:xfrm>
        </p:spPr>
        <p:txBody>
          <a:bodyPr/>
          <a:lstStyle/>
          <a:p>
            <a:pPr eaLnBrk="1" hangingPunct="1"/>
            <a:r>
              <a:rPr lang="en-US" altLang="x-none">
                <a:ea typeface="ＭＳ Ｐゴシック" charset="-128"/>
              </a:rPr>
              <a:t>Chickens</a:t>
            </a:r>
          </a:p>
        </p:txBody>
      </p:sp>
      <p:pic>
        <p:nvPicPr>
          <p:cNvPr id="33794" name="Picture 6" descr="silky chicken growth.jpg                                       001CDAD7Macintosh HD                   BE95C08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362200"/>
            <a:ext cx="42814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10" descr="featherduster2.jpg                                             00085C40Macintosh HD                   BE95C08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1914" y="3694113"/>
            <a:ext cx="4251325"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146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descr="1052~Pure-White-Tige#1DB344.jpg                                00085C40Macintosh HD                   BE95C08D:"/>
          <p:cNvPicPr>
            <a:picLocks noGrp="1" noChangeAspect="1" noChangeArrowheads="1"/>
          </p:cNvPicPr>
          <p:nvPr>
            <p:ph/>
          </p:nvPr>
        </p:nvPicPr>
        <p:blipFill>
          <a:blip r:embed="rId3">
            <a:extLst>
              <a:ext uri="{28A0092B-C50C-407E-A947-70E740481C1C}">
                <a14:useLocalDpi xmlns:a14="http://schemas.microsoft.com/office/drawing/2010/main" val="0"/>
              </a:ext>
            </a:extLst>
          </a:blip>
          <a:stretch>
            <a:fillRect/>
          </a:stretch>
        </p:blipFill>
        <p:spPr>
          <a:xfrm>
            <a:off x="3886200" y="895569"/>
            <a:ext cx="4267200" cy="5397500"/>
          </a:xfrm>
        </p:spPr>
      </p:pic>
      <p:sp>
        <p:nvSpPr>
          <p:cNvPr id="45057" name="Rectangle 3"/>
          <p:cNvSpPr>
            <a:spLocks noGrp="1" noChangeArrowheads="1"/>
          </p:cNvSpPr>
          <p:nvPr>
            <p:ph type="title" idx="4294967295"/>
          </p:nvPr>
        </p:nvSpPr>
        <p:spPr>
          <a:xfrm>
            <a:off x="0" y="609600"/>
            <a:ext cx="7772400" cy="1143000"/>
          </a:xfrm>
        </p:spPr>
        <p:txBody>
          <a:bodyPr/>
          <a:lstStyle/>
          <a:p>
            <a:pPr eaLnBrk="1" hangingPunct="1"/>
            <a:r>
              <a:rPr lang="en-US" altLang="x-none">
                <a:ea typeface="ＭＳ Ｐゴシック" charset="-128"/>
              </a:rPr>
              <a:t>White Tiger</a:t>
            </a:r>
          </a:p>
        </p:txBody>
      </p:sp>
      <p:pic>
        <p:nvPicPr>
          <p:cNvPr id="45059" name="Picture 6" descr="white-tiger-0004.jpg                                           00085C40Macintosh HD                   BE95C08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711669"/>
            <a:ext cx="45720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7" descr="&#10;images.jpg                                                     00085C40Macintosh HD                   BE95C08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904" y="4011313"/>
            <a:ext cx="3429000"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8"/>
          <p:cNvSpPr>
            <a:spLocks noChangeArrowheads="1"/>
          </p:cNvSpPr>
          <p:nvPr/>
        </p:nvSpPr>
        <p:spPr bwMode="auto">
          <a:xfrm>
            <a:off x="6424614" y="381000"/>
            <a:ext cx="40147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x-none" sz="1300">
                <a:solidFill>
                  <a:srgbClr val="000000"/>
                </a:solidFill>
                <a:latin typeface="Lucida Grande" charset="0"/>
                <a:hlinkClick r:id="rId6"/>
              </a:rPr>
              <a:t>http://www.bigcatrescue.org/video/00186.htm</a:t>
            </a:r>
            <a:endParaRPr lang="en-US" altLang="x-none" sz="1300">
              <a:solidFill>
                <a:srgbClr val="000000"/>
              </a:solidFill>
              <a:latin typeface="Lucida Grande" charset="0"/>
            </a:endParaRPr>
          </a:p>
          <a:p>
            <a:r>
              <a:rPr lang="en-US" altLang="x-none" sz="1300">
                <a:solidFill>
                  <a:srgbClr val="000000"/>
                </a:solidFill>
                <a:latin typeface="Lucida Grande" charset="0"/>
              </a:rPr>
              <a:t>White tiger video</a:t>
            </a:r>
          </a:p>
        </p:txBody>
      </p:sp>
    </p:spTree>
    <p:extLst>
      <p:ext uri="{BB962C8B-B14F-4D97-AF65-F5344CB8AC3E}">
        <p14:creationId xmlns:p14="http://schemas.microsoft.com/office/powerpoint/2010/main" val="1426314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2792</TotalTime>
  <Words>565</Words>
  <Application>Microsoft Macintosh PowerPoint</Application>
  <PresentationFormat>Widescreen</PresentationFormat>
  <Paragraphs>44</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Calibri</vt:lpstr>
      <vt:lpstr>ＭＳ Ｐゴシック</vt:lpstr>
      <vt:lpstr>Trebuchet MS</vt:lpstr>
      <vt:lpstr>Wingdings 3</vt:lpstr>
      <vt:lpstr>Arial</vt:lpstr>
      <vt:lpstr>Lucida Grande</vt:lpstr>
      <vt:lpstr>Times</vt:lpstr>
      <vt:lpstr>Facet</vt:lpstr>
      <vt:lpstr>Read Article &amp; Discuss</vt:lpstr>
      <vt:lpstr>Online Notes - iPads</vt:lpstr>
      <vt:lpstr>Not All Mutations Are Bad</vt:lpstr>
      <vt:lpstr>4 Ears</vt:lpstr>
      <vt:lpstr>PowerPoint Presentation</vt:lpstr>
      <vt:lpstr>Blue Lobster</vt:lpstr>
      <vt:lpstr>Hairless Hampster</vt:lpstr>
      <vt:lpstr>Chickens</vt:lpstr>
      <vt:lpstr>White Tiger</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 Article &amp; Discuss</dc:title>
  <dc:creator>Microsoft Office User</dc:creator>
  <cp:lastModifiedBy>Microsoft Office User</cp:lastModifiedBy>
  <cp:revision>6</cp:revision>
  <dcterms:created xsi:type="dcterms:W3CDTF">2017-01-04T17:04:35Z</dcterms:created>
  <dcterms:modified xsi:type="dcterms:W3CDTF">2017-01-06T15:36:49Z</dcterms:modified>
</cp:coreProperties>
</file>